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1638300" cy="13970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977900" y="939800"/>
            <a:ext cx="508000" cy="787400"/>
          </a:xfrm>
          <a:custGeom>
            <a:pathLst>
              <a:path w="508000" h="787400">
                <a:moveTo>
                  <a:pt x="169333" y="101600"/>
                </a:moveTo>
                <a:cubicBezTo>
                  <a:pt x="169333" y="0"/>
                  <a:pt x="338666" y="0"/>
                  <a:pt x="338666" y="101600"/>
                </a:cubicBezTo>
                <a:cubicBezTo>
                  <a:pt x="338666" y="203200"/>
                  <a:pt x="169333" y="203200"/>
                  <a:pt x="169333" y="101600"/>
                </a:cubicBezTo>
                <a:close/>
                <a:moveTo>
                  <a:pt x="0" y="228600"/>
                </a:moveTo>
                <a:lnTo>
                  <a:pt x="508000" y="228600"/>
                </a:lnTo>
                <a:lnTo>
                  <a:pt x="508000" y="304800"/>
                </a:lnTo>
                <a:lnTo>
                  <a:pt x="338666" y="304800"/>
                </a:lnTo>
                <a:lnTo>
                  <a:pt x="338666" y="482600"/>
                </a:lnTo>
                <a:lnTo>
                  <a:pt x="465666" y="736600"/>
                </a:lnTo>
                <a:lnTo>
                  <a:pt x="402166" y="787400"/>
                </a:lnTo>
                <a:lnTo>
                  <a:pt x="254000" y="508000"/>
                </a:lnTo>
                <a:lnTo>
                  <a:pt x="105833" y="787400"/>
                </a:lnTo>
                <a:lnTo>
                  <a:pt x="42333" y="736600"/>
                </a:lnTo>
                <a:lnTo>
                  <a:pt x="169333" y="482600"/>
                </a:lnTo>
                <a:lnTo>
                  <a:pt x="169333" y="304800"/>
                </a:lnTo>
                <a:lnTo>
                  <a:pt x="0" y="304800"/>
                </a:lnTo>
                <a:lnTo>
                  <a:pt x="0" y="228600"/>
                </a:lnTo>
                <a:close/>
              </a:path>
            </a:pathLst>
          </a:custGeom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4" name=""/>
          <p:cNvSpPr/>
          <p:nvPr/>
        </p:nvSpPr>
        <p:spPr>
          <a:xfrm>
            <a:off x="1739900" y="965200"/>
            <a:ext cx="127000" cy="7620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5" name=""/>
          <p:cNvSpPr/>
          <p:nvPr/>
        </p:nvSpPr>
        <p:spPr>
          <a:xfrm>
            <a:off x="977900" y="584200"/>
            <a:ext cx="508000" cy="1270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6" name=""/>
          <p:cNvSpPr/>
          <p:nvPr/>
        </p:nvSpPr>
        <p:spPr>
          <a:xfrm>
            <a:off x="1485900" y="1079127"/>
            <a:ext cx="185202" cy="95622"/>
          </a:xfrm>
          <a:custGeom>
            <a:pathLst>
              <a:path w="185202" h="95622">
                <a:moveTo>
                  <a:pt x="185202" y="60847"/>
                </a:moveTo>
                <a:cubicBezTo>
                  <a:pt x="140725" y="346"/>
                  <a:pt x="95622" y="0"/>
                  <a:pt x="37197" y="58424"/>
                </a:cubicBezTo>
                <a:lnTo>
                  <a:pt x="0" y="95622"/>
                </a:lnTo>
              </a:path>
            </a:pathLst>
          </a:custGeom>
          <a:noFill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7" name=""/>
          <p:cNvSpPr/>
          <p:nvPr/>
        </p:nvSpPr>
        <p:spPr>
          <a:xfrm>
            <a:off x="1651754" y="941871"/>
            <a:ext cx="455930" cy="1524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500" err="1" lang="en-en">
                <a:highlight>
                  <a:srgbClr val="FFFFFF"/>
                </a:highlight>
                <a:latin typeface="Nimbus Sans"/>
              </a:rPr>
              <a:t>right_hand</a:t>
            </a:r>
          </a:p>
          <a:p>
            <a:pPr algn="ctr" marL="0" marR="0" latinLnBrk="0"/>
            <a:r>
              <a:rPr dirty="0" sz="500" err="1" lang="en-en">
                <a:highlight>
                  <a:srgbClr val="FFFFFF"/>
                </a:highlight>
                <a:latin typeface="Nimbus Sans"/>
              </a:rPr>
              <a:t>from north-east</a:t>
            </a:r>
          </a:p>
        </p:txBody>
      </p:sp>
      <p:sp>
        <p:nvSpPr>
          <p:cNvPr id="8" name=""/>
          <p:cNvSpPr/>
          <p:nvPr/>
        </p:nvSpPr>
        <p:spPr>
          <a:xfrm>
            <a:off x="1427691" y="1557247"/>
            <a:ext cx="245538" cy="131852"/>
          </a:xfrm>
          <a:custGeom>
            <a:pathLst>
              <a:path w="245538" h="131852">
                <a:moveTo>
                  <a:pt x="245538" y="0"/>
                </a:moveTo>
                <a:lnTo>
                  <a:pt x="230884" y="23758"/>
                </a:lnTo>
                <a:cubicBezTo>
                  <a:pt x="184216" y="99424"/>
                  <a:pt x="126115" y="131852"/>
                  <a:pt x="37215" y="131852"/>
                </a:cubicBezTo>
                <a:lnTo>
                  <a:pt x="0" y="131852"/>
                </a:lnTo>
              </a:path>
            </a:pathLst>
          </a:custGeom>
          <a:noFill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9" name=""/>
          <p:cNvSpPr/>
          <p:nvPr/>
        </p:nvSpPr>
        <p:spPr>
          <a:xfrm>
            <a:off x="1586189" y="1678341"/>
            <a:ext cx="290131" cy="1524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500" err="1" lang="en-en">
                <a:highlight>
                  <a:srgbClr val="FFFFFF"/>
                </a:highlight>
                <a:latin typeface="Nimbus Sans"/>
              </a:rPr>
              <a:t>right_foot</a:t>
            </a:r>
          </a:p>
          <a:p>
            <a:pPr algn="ctr" marL="0" marR="0" latinLnBrk="0"/>
            <a:r>
              <a:rPr dirty="0" sz="500" err="1" lang="en-en">
                <a:highlight>
                  <a:srgbClr val="FFFFFF"/>
                </a:highlight>
                <a:latin typeface="Nimbus Sans"/>
              </a:rPr>
              <a:t>from east</a:t>
            </a:r>
          </a:p>
        </p:txBody>
      </p:sp>
      <p:sp>
        <p:nvSpPr>
          <p:cNvPr id="10" name=""/>
          <p:cNvSpPr/>
          <p:nvPr/>
        </p:nvSpPr>
        <p:spPr>
          <a:xfrm>
            <a:off x="1231900" y="711200"/>
            <a:ext cx="354059" cy="254000"/>
          </a:xfrm>
          <a:custGeom>
            <a:pathLst>
              <a:path w="354059" h="254000">
                <a:moveTo>
                  <a:pt x="254000" y="0"/>
                </a:moveTo>
                <a:lnTo>
                  <a:pt x="291197" y="37197"/>
                </a:lnTo>
                <a:cubicBezTo>
                  <a:pt x="354059" y="100059"/>
                  <a:pt x="342900" y="127000"/>
                  <a:pt x="254000" y="127000"/>
                </a:cubicBezTo>
                <a:lnTo>
                  <a:pt x="127000" y="127000"/>
                </a:lnTo>
                <a:cubicBezTo>
                  <a:pt x="38100" y="127000"/>
                  <a:pt x="0" y="165100"/>
                  <a:pt x="0" y="254000"/>
                </a:cubicBezTo>
              </a:path>
            </a:pathLst>
          </a:custGeom>
          <a:noFill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1" name=""/>
          <p:cNvSpPr/>
          <p:nvPr/>
        </p:nvSpPr>
        <p:spPr>
          <a:xfrm>
            <a:off x="1571386" y="628425"/>
            <a:ext cx="314769" cy="1524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500" err="1" lang="en-en">
                <a:highlight>
                  <a:srgbClr val="FFFFFF"/>
                </a:highlight>
                <a:latin typeface="Nimbus Sans"/>
              </a:rPr>
              <a:t>head</a:t>
            </a:r>
          </a:p>
          <a:p>
            <a:pPr algn="ctr" marL="0" marR="0" latinLnBrk="0"/>
            <a:r>
              <a:rPr dirty="0" sz="500" err="1" lang="en-en">
                <a:highlight>
                  <a:srgbClr val="FFFFFF"/>
                </a:highlight>
                <a:latin typeface="Nimbus Sans"/>
              </a:rPr>
              <a:t>from north</a:t>
            </a:r>
          </a:p>
        </p:txBody>
      </p:sp>
      <p:sp>
        <p:nvSpPr>
          <p:cNvPr id="12" name=""/>
          <p:cNvSpPr/>
          <p:nvPr/>
        </p:nvSpPr>
        <p:spPr>
          <a:xfrm>
            <a:off x="877840" y="711200"/>
            <a:ext cx="280053" cy="290730"/>
          </a:xfrm>
          <a:custGeom>
            <a:pathLst>
              <a:path w="280053" h="290730">
                <a:moveTo>
                  <a:pt x="100059" y="0"/>
                </a:moveTo>
                <a:lnTo>
                  <a:pt x="62861" y="37197"/>
                </a:lnTo>
                <a:cubicBezTo>
                  <a:pt x="0" y="100059"/>
                  <a:pt x="6676" y="144929"/>
                  <a:pt x="85118" y="186764"/>
                </a:cubicBezTo>
                <a:lnTo>
                  <a:pt x="280053" y="290730"/>
                </a:lnTo>
              </a:path>
            </a:pathLst>
          </a:custGeom>
          <a:noFill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3" name=""/>
          <p:cNvSpPr/>
          <p:nvPr/>
        </p:nvSpPr>
        <p:spPr>
          <a:xfrm>
            <a:off x="445956" y="614104"/>
            <a:ext cx="455866" cy="1524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500" err="1" lang="en-en">
                <a:highlight>
                  <a:srgbClr val="FFFFFF"/>
                </a:highlight>
                <a:latin typeface="Nimbus Sans"/>
              </a:rPr>
              <a:t>head</a:t>
            </a:r>
          </a:p>
          <a:p>
            <a:pPr algn="ctr" marL="0" marR="0" latinLnBrk="0"/>
            <a:r>
              <a:rPr dirty="0" sz="500" err="1" lang="en-en">
                <a:highlight>
                  <a:srgbClr val="FFFFFF"/>
                </a:highlight>
                <a:latin typeface="Nimbus Sans"/>
              </a:rPr>
              <a:t>(no specific dir)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